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30"/>
  </p:notesMasterIdLst>
  <p:sldIdLst>
    <p:sldId id="256" r:id="rId2"/>
    <p:sldId id="418" r:id="rId3"/>
    <p:sldId id="419" r:id="rId4"/>
    <p:sldId id="420" r:id="rId5"/>
    <p:sldId id="421" r:id="rId6"/>
    <p:sldId id="422" r:id="rId7"/>
    <p:sldId id="363" r:id="rId8"/>
    <p:sldId id="392" r:id="rId9"/>
    <p:sldId id="400" r:id="rId10"/>
    <p:sldId id="377" r:id="rId11"/>
    <p:sldId id="424" r:id="rId12"/>
    <p:sldId id="426" r:id="rId13"/>
    <p:sldId id="428" r:id="rId14"/>
    <p:sldId id="429" r:id="rId15"/>
    <p:sldId id="430" r:id="rId16"/>
    <p:sldId id="431" r:id="rId17"/>
    <p:sldId id="432" r:id="rId18"/>
    <p:sldId id="434" r:id="rId19"/>
    <p:sldId id="435" r:id="rId20"/>
    <p:sldId id="436" r:id="rId21"/>
    <p:sldId id="437" r:id="rId22"/>
    <p:sldId id="438" r:id="rId23"/>
    <p:sldId id="439" r:id="rId24"/>
    <p:sldId id="433" r:id="rId25"/>
    <p:sldId id="440" r:id="rId26"/>
    <p:sldId id="441" r:id="rId27"/>
    <p:sldId id="442" r:id="rId28"/>
    <p:sldId id="348" r:id="rId29"/>
  </p:sldIdLst>
  <p:sldSz cx="9144000" cy="5143500" type="screen16x9"/>
  <p:notesSz cx="6858000" cy="9144000"/>
  <p:embeddedFontLst>
    <p:embeddedFont>
      <p:font typeface="Karla Regular" panose="020B0604020202020204" charset="0"/>
      <p:bold r:id="rId31"/>
      <p:boldItalic r:id="rId32"/>
    </p:embeddedFont>
    <p:embeddedFont>
      <p:font typeface="Montserrat" panose="00000500000000000000" pitchFamily="2" charset="0"/>
      <p:regular r:id="rId33"/>
      <p:bold r:id="rId34"/>
      <p:italic r:id="rId35"/>
      <p:boldItalic r:id="rId36"/>
    </p:embeddedFont>
    <p:embeddedFont>
      <p:font typeface="Nunito" panose="020B0604020202020204" charset="0"/>
      <p:regular r:id="rId37"/>
      <p:bold r:id="rId38"/>
      <p:italic r:id="rId39"/>
      <p:boldItalic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7D1900-AC4F-4A15-BEC6-FC9A572E3F83}">
  <a:tblStyle styleId="{7C7D1900-AC4F-4A15-BEC6-FC9A572E3F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472" autoAdjust="0"/>
  </p:normalViewPr>
  <p:slideViewPr>
    <p:cSldViewPr snapToGrid="0">
      <p:cViewPr varScale="1">
        <p:scale>
          <a:sx n="110" d="100"/>
          <a:sy n="110" d="100"/>
        </p:scale>
        <p:origin x="638" y="6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3" name="Google Shape;2203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399960" y="826618"/>
            <a:ext cx="4287930" cy="3642388"/>
            <a:chOff x="4611450" y="3151300"/>
            <a:chExt cx="667725" cy="567200"/>
          </a:xfrm>
        </p:grpSpPr>
        <p:sp>
          <p:nvSpPr>
            <p:cNvPr id="10" name="Google Shape;10;p2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3080750" y="1003821"/>
            <a:ext cx="5781900" cy="26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3080750" y="3610150"/>
            <a:ext cx="1591200" cy="47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5" name="Google Shape;25;p2"/>
          <p:cNvGrpSpPr/>
          <p:nvPr/>
        </p:nvGrpSpPr>
        <p:grpSpPr>
          <a:xfrm flipH="1">
            <a:off x="7641120" y="4577926"/>
            <a:ext cx="1051274" cy="787312"/>
            <a:chOff x="3585475" y="1537675"/>
            <a:chExt cx="649175" cy="486175"/>
          </a:xfrm>
        </p:grpSpPr>
        <p:sp>
          <p:nvSpPr>
            <p:cNvPr id="26" name="Google Shape;26;p2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/>
          <p:nvPr/>
        </p:nvSpPr>
        <p:spPr>
          <a:xfrm flipH="1">
            <a:off x="7937525" y="1510200"/>
            <a:ext cx="786451" cy="78728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 flipH="1">
            <a:off x="8256002" y="1510202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1384" name="Google Shape;1384;p26"/>
          <p:cNvGrpSpPr/>
          <p:nvPr/>
        </p:nvGrpSpPr>
        <p:grpSpPr>
          <a:xfrm>
            <a:off x="359957" y="-418499"/>
            <a:ext cx="1051274" cy="787312"/>
            <a:chOff x="3585475" y="1537675"/>
            <a:chExt cx="649175" cy="486175"/>
          </a:xfrm>
        </p:grpSpPr>
        <p:sp>
          <p:nvSpPr>
            <p:cNvPr id="1385" name="Google Shape;1385;p2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26"/>
          <p:cNvGrpSpPr/>
          <p:nvPr/>
        </p:nvGrpSpPr>
        <p:grpSpPr>
          <a:xfrm>
            <a:off x="7633694" y="4775189"/>
            <a:ext cx="1051274" cy="787312"/>
            <a:chOff x="3585475" y="1537675"/>
            <a:chExt cx="649175" cy="486175"/>
          </a:xfrm>
        </p:grpSpPr>
        <p:sp>
          <p:nvSpPr>
            <p:cNvPr id="1406" name="Google Shape;1406;p2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2_3_1">
    <p:bg>
      <p:bgPr>
        <a:solidFill>
          <a:schemeClr val="lt1"/>
        </a:solidFill>
        <a:effectLst/>
      </p:bgPr>
    </p:bg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35"/>
          <p:cNvSpPr/>
          <p:nvPr/>
        </p:nvSpPr>
        <p:spPr>
          <a:xfrm rot="10800000">
            <a:off x="-1633725" y="-1256389"/>
            <a:ext cx="2148195" cy="2148195"/>
          </a:xfrm>
          <a:custGeom>
            <a:avLst/>
            <a:gdLst/>
            <a:ahLst/>
            <a:cxnLst/>
            <a:rect l="l" t="t" r="r" b="b"/>
            <a:pathLst>
              <a:path w="39478" h="39478" fill="none" extrusionOk="0">
                <a:moveTo>
                  <a:pt x="39477" y="19720"/>
                </a:moveTo>
                <a:lnTo>
                  <a:pt x="39477" y="19720"/>
                </a:lnTo>
                <a:lnTo>
                  <a:pt x="39438" y="20735"/>
                </a:lnTo>
                <a:lnTo>
                  <a:pt x="39360" y="21750"/>
                </a:lnTo>
                <a:lnTo>
                  <a:pt x="39243" y="22726"/>
                </a:lnTo>
                <a:lnTo>
                  <a:pt x="39087" y="23702"/>
                </a:lnTo>
                <a:lnTo>
                  <a:pt x="38853" y="24679"/>
                </a:lnTo>
                <a:lnTo>
                  <a:pt x="38579" y="25616"/>
                </a:lnTo>
                <a:lnTo>
                  <a:pt x="38267" y="26514"/>
                </a:lnTo>
                <a:lnTo>
                  <a:pt x="37915" y="27412"/>
                </a:lnTo>
                <a:lnTo>
                  <a:pt x="37525" y="28310"/>
                </a:lnTo>
                <a:lnTo>
                  <a:pt x="37095" y="29130"/>
                </a:lnTo>
                <a:lnTo>
                  <a:pt x="36627" y="29989"/>
                </a:lnTo>
                <a:lnTo>
                  <a:pt x="36119" y="30770"/>
                </a:lnTo>
                <a:lnTo>
                  <a:pt x="35573" y="31551"/>
                </a:lnTo>
                <a:lnTo>
                  <a:pt x="34987" y="32293"/>
                </a:lnTo>
                <a:lnTo>
                  <a:pt x="34362" y="32996"/>
                </a:lnTo>
                <a:lnTo>
                  <a:pt x="33698" y="33698"/>
                </a:lnTo>
                <a:lnTo>
                  <a:pt x="32995" y="34362"/>
                </a:lnTo>
                <a:lnTo>
                  <a:pt x="32293" y="34948"/>
                </a:lnTo>
                <a:lnTo>
                  <a:pt x="31551" y="35534"/>
                </a:lnTo>
                <a:lnTo>
                  <a:pt x="30770" y="36119"/>
                </a:lnTo>
                <a:lnTo>
                  <a:pt x="29989" y="36627"/>
                </a:lnTo>
                <a:lnTo>
                  <a:pt x="29130" y="37096"/>
                </a:lnTo>
                <a:lnTo>
                  <a:pt x="28310" y="37525"/>
                </a:lnTo>
                <a:lnTo>
                  <a:pt x="27412" y="37916"/>
                </a:lnTo>
                <a:lnTo>
                  <a:pt x="26514" y="38267"/>
                </a:lnTo>
                <a:lnTo>
                  <a:pt x="25615" y="38579"/>
                </a:lnTo>
                <a:lnTo>
                  <a:pt x="24678" y="38853"/>
                </a:lnTo>
                <a:lnTo>
                  <a:pt x="23702" y="39087"/>
                </a:lnTo>
                <a:lnTo>
                  <a:pt x="22765" y="39243"/>
                </a:lnTo>
                <a:lnTo>
                  <a:pt x="21750" y="39360"/>
                </a:lnTo>
                <a:lnTo>
                  <a:pt x="20774" y="39438"/>
                </a:lnTo>
                <a:lnTo>
                  <a:pt x="19758" y="39477"/>
                </a:lnTo>
                <a:lnTo>
                  <a:pt x="19758" y="39477"/>
                </a:lnTo>
                <a:lnTo>
                  <a:pt x="18743" y="39438"/>
                </a:lnTo>
                <a:lnTo>
                  <a:pt x="17728" y="39360"/>
                </a:lnTo>
                <a:lnTo>
                  <a:pt x="16752" y="39243"/>
                </a:lnTo>
                <a:lnTo>
                  <a:pt x="15776" y="39087"/>
                </a:lnTo>
                <a:lnTo>
                  <a:pt x="14799" y="38853"/>
                </a:lnTo>
                <a:lnTo>
                  <a:pt x="13862" y="38579"/>
                </a:lnTo>
                <a:lnTo>
                  <a:pt x="12964" y="38267"/>
                </a:lnTo>
                <a:lnTo>
                  <a:pt x="12066" y="37916"/>
                </a:lnTo>
                <a:lnTo>
                  <a:pt x="11168" y="37525"/>
                </a:lnTo>
                <a:lnTo>
                  <a:pt x="10348" y="37096"/>
                </a:lnTo>
                <a:lnTo>
                  <a:pt x="9489" y="36627"/>
                </a:lnTo>
                <a:lnTo>
                  <a:pt x="8708" y="36119"/>
                </a:lnTo>
                <a:lnTo>
                  <a:pt x="7927" y="35534"/>
                </a:lnTo>
                <a:lnTo>
                  <a:pt x="7185" y="34948"/>
                </a:lnTo>
                <a:lnTo>
                  <a:pt x="6482" y="34362"/>
                </a:lnTo>
                <a:lnTo>
                  <a:pt x="5779" y="33698"/>
                </a:lnTo>
                <a:lnTo>
                  <a:pt x="5116" y="32996"/>
                </a:lnTo>
                <a:lnTo>
                  <a:pt x="4530" y="32293"/>
                </a:lnTo>
                <a:lnTo>
                  <a:pt x="3905" y="31551"/>
                </a:lnTo>
                <a:lnTo>
                  <a:pt x="3358" y="30770"/>
                </a:lnTo>
                <a:lnTo>
                  <a:pt x="2851" y="29989"/>
                </a:lnTo>
                <a:lnTo>
                  <a:pt x="2382" y="29130"/>
                </a:lnTo>
                <a:lnTo>
                  <a:pt x="1953" y="28310"/>
                </a:lnTo>
                <a:lnTo>
                  <a:pt x="1562" y="27412"/>
                </a:lnTo>
                <a:lnTo>
                  <a:pt x="1211" y="26514"/>
                </a:lnTo>
                <a:lnTo>
                  <a:pt x="898" y="25616"/>
                </a:lnTo>
                <a:lnTo>
                  <a:pt x="625" y="24679"/>
                </a:lnTo>
                <a:lnTo>
                  <a:pt x="391" y="23702"/>
                </a:lnTo>
                <a:lnTo>
                  <a:pt x="235" y="22726"/>
                </a:lnTo>
                <a:lnTo>
                  <a:pt x="117" y="21750"/>
                </a:lnTo>
                <a:lnTo>
                  <a:pt x="39" y="20735"/>
                </a:lnTo>
                <a:lnTo>
                  <a:pt x="0" y="19720"/>
                </a:lnTo>
                <a:lnTo>
                  <a:pt x="0" y="19720"/>
                </a:lnTo>
                <a:lnTo>
                  <a:pt x="39" y="18704"/>
                </a:lnTo>
                <a:lnTo>
                  <a:pt x="117" y="17728"/>
                </a:lnTo>
                <a:lnTo>
                  <a:pt x="235" y="16713"/>
                </a:lnTo>
                <a:lnTo>
                  <a:pt x="391" y="15776"/>
                </a:lnTo>
                <a:lnTo>
                  <a:pt x="625" y="14800"/>
                </a:lnTo>
                <a:lnTo>
                  <a:pt x="898" y="13862"/>
                </a:lnTo>
                <a:lnTo>
                  <a:pt x="1211" y="12964"/>
                </a:lnTo>
                <a:lnTo>
                  <a:pt x="1562" y="12066"/>
                </a:lnTo>
                <a:lnTo>
                  <a:pt x="1953" y="11168"/>
                </a:lnTo>
                <a:lnTo>
                  <a:pt x="2382" y="10309"/>
                </a:lnTo>
                <a:lnTo>
                  <a:pt x="2851" y="9489"/>
                </a:lnTo>
                <a:lnTo>
                  <a:pt x="3358" y="8708"/>
                </a:lnTo>
                <a:lnTo>
                  <a:pt x="3905" y="7927"/>
                </a:lnTo>
                <a:lnTo>
                  <a:pt x="4530" y="7185"/>
                </a:lnTo>
                <a:lnTo>
                  <a:pt x="5116" y="6482"/>
                </a:lnTo>
                <a:lnTo>
                  <a:pt x="5779" y="5780"/>
                </a:lnTo>
                <a:lnTo>
                  <a:pt x="6482" y="5116"/>
                </a:lnTo>
                <a:lnTo>
                  <a:pt x="7185" y="4491"/>
                </a:lnTo>
                <a:lnTo>
                  <a:pt x="7927" y="3905"/>
                </a:lnTo>
                <a:lnTo>
                  <a:pt x="8708" y="3359"/>
                </a:lnTo>
                <a:lnTo>
                  <a:pt x="9489" y="2851"/>
                </a:lnTo>
                <a:lnTo>
                  <a:pt x="10348" y="2382"/>
                </a:lnTo>
                <a:lnTo>
                  <a:pt x="11168" y="1953"/>
                </a:lnTo>
                <a:lnTo>
                  <a:pt x="12066" y="1562"/>
                </a:lnTo>
                <a:lnTo>
                  <a:pt x="12964" y="1211"/>
                </a:lnTo>
                <a:lnTo>
                  <a:pt x="13862" y="899"/>
                </a:lnTo>
                <a:lnTo>
                  <a:pt x="14799" y="625"/>
                </a:lnTo>
                <a:lnTo>
                  <a:pt x="15776" y="391"/>
                </a:lnTo>
                <a:lnTo>
                  <a:pt x="16752" y="235"/>
                </a:lnTo>
                <a:lnTo>
                  <a:pt x="17728" y="118"/>
                </a:lnTo>
                <a:lnTo>
                  <a:pt x="18743" y="40"/>
                </a:lnTo>
                <a:lnTo>
                  <a:pt x="19758" y="1"/>
                </a:lnTo>
                <a:lnTo>
                  <a:pt x="19758" y="1"/>
                </a:lnTo>
                <a:lnTo>
                  <a:pt x="20774" y="40"/>
                </a:lnTo>
                <a:lnTo>
                  <a:pt x="21750" y="118"/>
                </a:lnTo>
                <a:lnTo>
                  <a:pt x="22765" y="235"/>
                </a:lnTo>
                <a:lnTo>
                  <a:pt x="23702" y="391"/>
                </a:lnTo>
                <a:lnTo>
                  <a:pt x="24678" y="625"/>
                </a:lnTo>
                <a:lnTo>
                  <a:pt x="25615" y="899"/>
                </a:lnTo>
                <a:lnTo>
                  <a:pt x="26514" y="1211"/>
                </a:lnTo>
                <a:lnTo>
                  <a:pt x="27412" y="1562"/>
                </a:lnTo>
                <a:lnTo>
                  <a:pt x="28310" y="1953"/>
                </a:lnTo>
                <a:lnTo>
                  <a:pt x="29130" y="2382"/>
                </a:lnTo>
                <a:lnTo>
                  <a:pt x="29989" y="2851"/>
                </a:lnTo>
                <a:lnTo>
                  <a:pt x="30770" y="3359"/>
                </a:lnTo>
                <a:lnTo>
                  <a:pt x="31551" y="3905"/>
                </a:lnTo>
                <a:lnTo>
                  <a:pt x="32293" y="4491"/>
                </a:lnTo>
                <a:lnTo>
                  <a:pt x="32995" y="5116"/>
                </a:lnTo>
                <a:lnTo>
                  <a:pt x="33698" y="5780"/>
                </a:lnTo>
                <a:lnTo>
                  <a:pt x="34362" y="6482"/>
                </a:lnTo>
                <a:lnTo>
                  <a:pt x="34987" y="7185"/>
                </a:lnTo>
                <a:lnTo>
                  <a:pt x="35573" y="7927"/>
                </a:lnTo>
                <a:lnTo>
                  <a:pt x="36119" y="8708"/>
                </a:lnTo>
                <a:lnTo>
                  <a:pt x="36627" y="9489"/>
                </a:lnTo>
                <a:lnTo>
                  <a:pt x="37095" y="10309"/>
                </a:lnTo>
                <a:lnTo>
                  <a:pt x="37525" y="11168"/>
                </a:lnTo>
                <a:lnTo>
                  <a:pt x="37915" y="12066"/>
                </a:lnTo>
                <a:lnTo>
                  <a:pt x="38267" y="12964"/>
                </a:lnTo>
                <a:lnTo>
                  <a:pt x="38579" y="13862"/>
                </a:lnTo>
                <a:lnTo>
                  <a:pt x="38853" y="14800"/>
                </a:lnTo>
                <a:lnTo>
                  <a:pt x="39087" y="15776"/>
                </a:lnTo>
                <a:lnTo>
                  <a:pt x="39243" y="16713"/>
                </a:lnTo>
                <a:lnTo>
                  <a:pt x="39360" y="17728"/>
                </a:lnTo>
                <a:lnTo>
                  <a:pt x="39438" y="18704"/>
                </a:lnTo>
                <a:lnTo>
                  <a:pt x="39477" y="19720"/>
                </a:lnTo>
                <a:lnTo>
                  <a:pt x="39477" y="19720"/>
                </a:lnTo>
                <a:close/>
              </a:path>
            </a:pathLst>
          </a:custGeom>
          <a:noFill/>
          <a:ln w="234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1" name="Google Shape;2021;p35"/>
          <p:cNvSpPr/>
          <p:nvPr/>
        </p:nvSpPr>
        <p:spPr>
          <a:xfrm rot="10800000">
            <a:off x="8367144" y="4142370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2" name="Google Shape;2022;p35"/>
          <p:cNvGrpSpPr/>
          <p:nvPr/>
        </p:nvGrpSpPr>
        <p:grpSpPr>
          <a:xfrm rot="10800000" flipH="1">
            <a:off x="359957" y="4770143"/>
            <a:ext cx="1051274" cy="787312"/>
            <a:chOff x="3585475" y="1537675"/>
            <a:chExt cx="649175" cy="486175"/>
          </a:xfrm>
        </p:grpSpPr>
        <p:sp>
          <p:nvSpPr>
            <p:cNvPr id="2023" name="Google Shape;2023;p35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5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5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5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5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5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5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5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5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5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5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5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5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5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5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5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5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5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5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5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3" name="Google Shape;2043;p35"/>
          <p:cNvGrpSpPr/>
          <p:nvPr/>
        </p:nvGrpSpPr>
        <p:grpSpPr>
          <a:xfrm rot="10800000" flipH="1">
            <a:off x="7633694" y="-423544"/>
            <a:ext cx="1051274" cy="787312"/>
            <a:chOff x="3585475" y="1537675"/>
            <a:chExt cx="649175" cy="486175"/>
          </a:xfrm>
        </p:grpSpPr>
        <p:sp>
          <p:nvSpPr>
            <p:cNvPr id="2044" name="Google Shape;2044;p35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5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5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5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5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5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5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5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5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5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5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5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5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5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5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5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5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5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5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5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ONE_COLUMN_TEXT_1"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5" name="Google Shape;2065;p36"/>
          <p:cNvGrpSpPr/>
          <p:nvPr/>
        </p:nvGrpSpPr>
        <p:grpSpPr>
          <a:xfrm>
            <a:off x="7230635" y="826618"/>
            <a:ext cx="4287930" cy="3642388"/>
            <a:chOff x="4611450" y="3151300"/>
            <a:chExt cx="667725" cy="567200"/>
          </a:xfrm>
        </p:grpSpPr>
        <p:sp>
          <p:nvSpPr>
            <p:cNvPr id="2066" name="Google Shape;2066;p36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9" name="Google Shape;2079;p36"/>
          <p:cNvGrpSpPr/>
          <p:nvPr/>
        </p:nvGrpSpPr>
        <p:grpSpPr>
          <a:xfrm>
            <a:off x="-2374565" y="826618"/>
            <a:ext cx="4287930" cy="3642388"/>
            <a:chOff x="4611450" y="3151300"/>
            <a:chExt cx="667725" cy="567200"/>
          </a:xfrm>
        </p:grpSpPr>
        <p:sp>
          <p:nvSpPr>
            <p:cNvPr id="2080" name="Google Shape;2080;p36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3" name="Google Shape;2093;p36"/>
          <p:cNvSpPr/>
          <p:nvPr/>
        </p:nvSpPr>
        <p:spPr>
          <a:xfrm flipH="1">
            <a:off x="-969025" y="3816700"/>
            <a:ext cx="2148195" cy="2148195"/>
          </a:xfrm>
          <a:custGeom>
            <a:avLst/>
            <a:gdLst/>
            <a:ahLst/>
            <a:cxnLst/>
            <a:rect l="l" t="t" r="r" b="b"/>
            <a:pathLst>
              <a:path w="39478" h="39478" fill="none" extrusionOk="0">
                <a:moveTo>
                  <a:pt x="39477" y="19720"/>
                </a:moveTo>
                <a:lnTo>
                  <a:pt x="39477" y="19720"/>
                </a:lnTo>
                <a:lnTo>
                  <a:pt x="39438" y="20735"/>
                </a:lnTo>
                <a:lnTo>
                  <a:pt x="39360" y="21750"/>
                </a:lnTo>
                <a:lnTo>
                  <a:pt x="39243" y="22726"/>
                </a:lnTo>
                <a:lnTo>
                  <a:pt x="39087" y="23702"/>
                </a:lnTo>
                <a:lnTo>
                  <a:pt x="38853" y="24679"/>
                </a:lnTo>
                <a:lnTo>
                  <a:pt x="38579" y="25616"/>
                </a:lnTo>
                <a:lnTo>
                  <a:pt x="38267" y="26514"/>
                </a:lnTo>
                <a:lnTo>
                  <a:pt x="37915" y="27412"/>
                </a:lnTo>
                <a:lnTo>
                  <a:pt x="37525" y="28310"/>
                </a:lnTo>
                <a:lnTo>
                  <a:pt x="37095" y="29130"/>
                </a:lnTo>
                <a:lnTo>
                  <a:pt x="36627" y="29989"/>
                </a:lnTo>
                <a:lnTo>
                  <a:pt x="36119" y="30770"/>
                </a:lnTo>
                <a:lnTo>
                  <a:pt x="35573" y="31551"/>
                </a:lnTo>
                <a:lnTo>
                  <a:pt x="34987" y="32293"/>
                </a:lnTo>
                <a:lnTo>
                  <a:pt x="34362" y="32996"/>
                </a:lnTo>
                <a:lnTo>
                  <a:pt x="33698" y="33698"/>
                </a:lnTo>
                <a:lnTo>
                  <a:pt x="32995" y="34362"/>
                </a:lnTo>
                <a:lnTo>
                  <a:pt x="32293" y="34948"/>
                </a:lnTo>
                <a:lnTo>
                  <a:pt x="31551" y="35534"/>
                </a:lnTo>
                <a:lnTo>
                  <a:pt x="30770" y="36119"/>
                </a:lnTo>
                <a:lnTo>
                  <a:pt x="29989" y="36627"/>
                </a:lnTo>
                <a:lnTo>
                  <a:pt x="29130" y="37096"/>
                </a:lnTo>
                <a:lnTo>
                  <a:pt x="28310" y="37525"/>
                </a:lnTo>
                <a:lnTo>
                  <a:pt x="27412" y="37916"/>
                </a:lnTo>
                <a:lnTo>
                  <a:pt x="26514" y="38267"/>
                </a:lnTo>
                <a:lnTo>
                  <a:pt x="25615" y="38579"/>
                </a:lnTo>
                <a:lnTo>
                  <a:pt x="24678" y="38853"/>
                </a:lnTo>
                <a:lnTo>
                  <a:pt x="23702" y="39087"/>
                </a:lnTo>
                <a:lnTo>
                  <a:pt x="22765" y="39243"/>
                </a:lnTo>
                <a:lnTo>
                  <a:pt x="21750" y="39360"/>
                </a:lnTo>
                <a:lnTo>
                  <a:pt x="20774" y="39438"/>
                </a:lnTo>
                <a:lnTo>
                  <a:pt x="19758" y="39477"/>
                </a:lnTo>
                <a:lnTo>
                  <a:pt x="19758" y="39477"/>
                </a:lnTo>
                <a:lnTo>
                  <a:pt x="18743" y="39438"/>
                </a:lnTo>
                <a:lnTo>
                  <a:pt x="17728" y="39360"/>
                </a:lnTo>
                <a:lnTo>
                  <a:pt x="16752" y="39243"/>
                </a:lnTo>
                <a:lnTo>
                  <a:pt x="15776" y="39087"/>
                </a:lnTo>
                <a:lnTo>
                  <a:pt x="14799" y="38853"/>
                </a:lnTo>
                <a:lnTo>
                  <a:pt x="13862" y="38579"/>
                </a:lnTo>
                <a:lnTo>
                  <a:pt x="12964" y="38267"/>
                </a:lnTo>
                <a:lnTo>
                  <a:pt x="12066" y="37916"/>
                </a:lnTo>
                <a:lnTo>
                  <a:pt x="11168" y="37525"/>
                </a:lnTo>
                <a:lnTo>
                  <a:pt x="10348" y="37096"/>
                </a:lnTo>
                <a:lnTo>
                  <a:pt x="9489" y="36627"/>
                </a:lnTo>
                <a:lnTo>
                  <a:pt x="8708" y="36119"/>
                </a:lnTo>
                <a:lnTo>
                  <a:pt x="7927" y="35534"/>
                </a:lnTo>
                <a:lnTo>
                  <a:pt x="7185" y="34948"/>
                </a:lnTo>
                <a:lnTo>
                  <a:pt x="6482" y="34362"/>
                </a:lnTo>
                <a:lnTo>
                  <a:pt x="5779" y="33698"/>
                </a:lnTo>
                <a:lnTo>
                  <a:pt x="5116" y="32996"/>
                </a:lnTo>
                <a:lnTo>
                  <a:pt x="4530" y="32293"/>
                </a:lnTo>
                <a:lnTo>
                  <a:pt x="3905" y="31551"/>
                </a:lnTo>
                <a:lnTo>
                  <a:pt x="3358" y="30770"/>
                </a:lnTo>
                <a:lnTo>
                  <a:pt x="2851" y="29989"/>
                </a:lnTo>
                <a:lnTo>
                  <a:pt x="2382" y="29130"/>
                </a:lnTo>
                <a:lnTo>
                  <a:pt x="1953" y="28310"/>
                </a:lnTo>
                <a:lnTo>
                  <a:pt x="1562" y="27412"/>
                </a:lnTo>
                <a:lnTo>
                  <a:pt x="1211" y="26514"/>
                </a:lnTo>
                <a:lnTo>
                  <a:pt x="898" y="25616"/>
                </a:lnTo>
                <a:lnTo>
                  <a:pt x="625" y="24679"/>
                </a:lnTo>
                <a:lnTo>
                  <a:pt x="391" y="23702"/>
                </a:lnTo>
                <a:lnTo>
                  <a:pt x="235" y="22726"/>
                </a:lnTo>
                <a:lnTo>
                  <a:pt x="117" y="21750"/>
                </a:lnTo>
                <a:lnTo>
                  <a:pt x="39" y="20735"/>
                </a:lnTo>
                <a:lnTo>
                  <a:pt x="0" y="19720"/>
                </a:lnTo>
                <a:lnTo>
                  <a:pt x="0" y="19720"/>
                </a:lnTo>
                <a:lnTo>
                  <a:pt x="39" y="18704"/>
                </a:lnTo>
                <a:lnTo>
                  <a:pt x="117" y="17728"/>
                </a:lnTo>
                <a:lnTo>
                  <a:pt x="235" y="16713"/>
                </a:lnTo>
                <a:lnTo>
                  <a:pt x="391" y="15776"/>
                </a:lnTo>
                <a:lnTo>
                  <a:pt x="625" y="14800"/>
                </a:lnTo>
                <a:lnTo>
                  <a:pt x="898" y="13862"/>
                </a:lnTo>
                <a:lnTo>
                  <a:pt x="1211" y="12964"/>
                </a:lnTo>
                <a:lnTo>
                  <a:pt x="1562" y="12066"/>
                </a:lnTo>
                <a:lnTo>
                  <a:pt x="1953" y="11168"/>
                </a:lnTo>
                <a:lnTo>
                  <a:pt x="2382" y="10309"/>
                </a:lnTo>
                <a:lnTo>
                  <a:pt x="2851" y="9489"/>
                </a:lnTo>
                <a:lnTo>
                  <a:pt x="3358" y="8708"/>
                </a:lnTo>
                <a:lnTo>
                  <a:pt x="3905" y="7927"/>
                </a:lnTo>
                <a:lnTo>
                  <a:pt x="4530" y="7185"/>
                </a:lnTo>
                <a:lnTo>
                  <a:pt x="5116" y="6482"/>
                </a:lnTo>
                <a:lnTo>
                  <a:pt x="5779" y="5780"/>
                </a:lnTo>
                <a:lnTo>
                  <a:pt x="6482" y="5116"/>
                </a:lnTo>
                <a:lnTo>
                  <a:pt x="7185" y="4491"/>
                </a:lnTo>
                <a:lnTo>
                  <a:pt x="7927" y="3905"/>
                </a:lnTo>
                <a:lnTo>
                  <a:pt x="8708" y="3359"/>
                </a:lnTo>
                <a:lnTo>
                  <a:pt x="9489" y="2851"/>
                </a:lnTo>
                <a:lnTo>
                  <a:pt x="10348" y="2382"/>
                </a:lnTo>
                <a:lnTo>
                  <a:pt x="11168" y="1953"/>
                </a:lnTo>
                <a:lnTo>
                  <a:pt x="12066" y="1562"/>
                </a:lnTo>
                <a:lnTo>
                  <a:pt x="12964" y="1211"/>
                </a:lnTo>
                <a:lnTo>
                  <a:pt x="13862" y="899"/>
                </a:lnTo>
                <a:lnTo>
                  <a:pt x="14799" y="625"/>
                </a:lnTo>
                <a:lnTo>
                  <a:pt x="15776" y="391"/>
                </a:lnTo>
                <a:lnTo>
                  <a:pt x="16752" y="235"/>
                </a:lnTo>
                <a:lnTo>
                  <a:pt x="17728" y="118"/>
                </a:lnTo>
                <a:lnTo>
                  <a:pt x="18743" y="40"/>
                </a:lnTo>
                <a:lnTo>
                  <a:pt x="19758" y="1"/>
                </a:lnTo>
                <a:lnTo>
                  <a:pt x="19758" y="1"/>
                </a:lnTo>
                <a:lnTo>
                  <a:pt x="20774" y="40"/>
                </a:lnTo>
                <a:lnTo>
                  <a:pt x="21750" y="118"/>
                </a:lnTo>
                <a:lnTo>
                  <a:pt x="22765" y="235"/>
                </a:lnTo>
                <a:lnTo>
                  <a:pt x="23702" y="391"/>
                </a:lnTo>
                <a:lnTo>
                  <a:pt x="24678" y="625"/>
                </a:lnTo>
                <a:lnTo>
                  <a:pt x="25615" y="899"/>
                </a:lnTo>
                <a:lnTo>
                  <a:pt x="26514" y="1211"/>
                </a:lnTo>
                <a:lnTo>
                  <a:pt x="27412" y="1562"/>
                </a:lnTo>
                <a:lnTo>
                  <a:pt x="28310" y="1953"/>
                </a:lnTo>
                <a:lnTo>
                  <a:pt x="29130" y="2382"/>
                </a:lnTo>
                <a:lnTo>
                  <a:pt x="29989" y="2851"/>
                </a:lnTo>
                <a:lnTo>
                  <a:pt x="30770" y="3359"/>
                </a:lnTo>
                <a:lnTo>
                  <a:pt x="31551" y="3905"/>
                </a:lnTo>
                <a:lnTo>
                  <a:pt x="32293" y="4491"/>
                </a:lnTo>
                <a:lnTo>
                  <a:pt x="32995" y="5116"/>
                </a:lnTo>
                <a:lnTo>
                  <a:pt x="33698" y="5780"/>
                </a:lnTo>
                <a:lnTo>
                  <a:pt x="34362" y="6482"/>
                </a:lnTo>
                <a:lnTo>
                  <a:pt x="34987" y="7185"/>
                </a:lnTo>
                <a:lnTo>
                  <a:pt x="35573" y="7927"/>
                </a:lnTo>
                <a:lnTo>
                  <a:pt x="36119" y="8708"/>
                </a:lnTo>
                <a:lnTo>
                  <a:pt x="36627" y="9489"/>
                </a:lnTo>
                <a:lnTo>
                  <a:pt x="37095" y="10309"/>
                </a:lnTo>
                <a:lnTo>
                  <a:pt x="37525" y="11168"/>
                </a:lnTo>
                <a:lnTo>
                  <a:pt x="37915" y="12066"/>
                </a:lnTo>
                <a:lnTo>
                  <a:pt x="38267" y="12964"/>
                </a:lnTo>
                <a:lnTo>
                  <a:pt x="38579" y="13862"/>
                </a:lnTo>
                <a:lnTo>
                  <a:pt x="38853" y="14800"/>
                </a:lnTo>
                <a:lnTo>
                  <a:pt x="39087" y="15776"/>
                </a:lnTo>
                <a:lnTo>
                  <a:pt x="39243" y="16713"/>
                </a:lnTo>
                <a:lnTo>
                  <a:pt x="39360" y="17728"/>
                </a:lnTo>
                <a:lnTo>
                  <a:pt x="39438" y="18704"/>
                </a:lnTo>
                <a:lnTo>
                  <a:pt x="39477" y="19720"/>
                </a:lnTo>
                <a:lnTo>
                  <a:pt x="39477" y="19720"/>
                </a:lnTo>
                <a:close/>
              </a:path>
            </a:pathLst>
          </a:custGeom>
          <a:noFill/>
          <a:ln w="234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4" name="Google Shape;2094;p36"/>
          <p:cNvSpPr/>
          <p:nvPr/>
        </p:nvSpPr>
        <p:spPr>
          <a:xfrm flipH="1">
            <a:off x="8148019" y="-395873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2095;p36"/>
          <p:cNvSpPr/>
          <p:nvPr/>
        </p:nvSpPr>
        <p:spPr>
          <a:xfrm flipH="1">
            <a:off x="7851617" y="623875"/>
            <a:ext cx="786451" cy="78728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6" name="Google Shape;2096;p36"/>
          <p:cNvGrpSpPr/>
          <p:nvPr/>
        </p:nvGrpSpPr>
        <p:grpSpPr>
          <a:xfrm>
            <a:off x="514482" y="518776"/>
            <a:ext cx="1051274" cy="787312"/>
            <a:chOff x="3585475" y="1537675"/>
            <a:chExt cx="649175" cy="486175"/>
          </a:xfrm>
        </p:grpSpPr>
        <p:sp>
          <p:nvSpPr>
            <p:cNvPr id="2097" name="Google Shape;2097;p3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" name="Google Shape;2117;p36"/>
          <p:cNvGrpSpPr/>
          <p:nvPr/>
        </p:nvGrpSpPr>
        <p:grpSpPr>
          <a:xfrm>
            <a:off x="7523332" y="3991726"/>
            <a:ext cx="1051274" cy="787312"/>
            <a:chOff x="3585475" y="1537675"/>
            <a:chExt cx="649175" cy="486175"/>
          </a:xfrm>
        </p:grpSpPr>
        <p:sp>
          <p:nvSpPr>
            <p:cNvPr id="2118" name="Google Shape;2118;p3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9" name="Google Shape;2139;p37"/>
          <p:cNvGrpSpPr/>
          <p:nvPr/>
        </p:nvGrpSpPr>
        <p:grpSpPr>
          <a:xfrm>
            <a:off x="7799282" y="2074226"/>
            <a:ext cx="1051274" cy="787312"/>
            <a:chOff x="3585475" y="1537675"/>
            <a:chExt cx="649175" cy="486175"/>
          </a:xfrm>
        </p:grpSpPr>
        <p:sp>
          <p:nvSpPr>
            <p:cNvPr id="2140" name="Google Shape;2140;p37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7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7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7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7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7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7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7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7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7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7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7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7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7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7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7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7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7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7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7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0" name="Google Shape;2160;p37"/>
          <p:cNvGrpSpPr/>
          <p:nvPr/>
        </p:nvGrpSpPr>
        <p:grpSpPr>
          <a:xfrm>
            <a:off x="293445" y="2074226"/>
            <a:ext cx="1051274" cy="787312"/>
            <a:chOff x="3585475" y="1537675"/>
            <a:chExt cx="649175" cy="486175"/>
          </a:xfrm>
        </p:grpSpPr>
        <p:sp>
          <p:nvSpPr>
            <p:cNvPr id="2161" name="Google Shape;2161;p37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7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7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7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7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7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7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7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7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7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7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7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7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7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7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7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7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7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7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7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1" name="Google Shape;2181;p37"/>
          <p:cNvSpPr/>
          <p:nvPr/>
        </p:nvSpPr>
        <p:spPr>
          <a:xfrm>
            <a:off x="3227875" y="4385403"/>
            <a:ext cx="2688246" cy="2688296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2" name="Google Shape;2182;p37"/>
          <p:cNvGrpSpPr/>
          <p:nvPr/>
        </p:nvGrpSpPr>
        <p:grpSpPr>
          <a:xfrm>
            <a:off x="2399960" y="871118"/>
            <a:ext cx="4287930" cy="3642388"/>
            <a:chOff x="4611450" y="3151300"/>
            <a:chExt cx="667725" cy="567200"/>
          </a:xfrm>
        </p:grpSpPr>
        <p:sp>
          <p:nvSpPr>
            <p:cNvPr id="2183" name="Google Shape;2183;p37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7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7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7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7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7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7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7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7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7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7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7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7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6" name="Google Shape;2196;p37"/>
          <p:cNvSpPr/>
          <p:nvPr/>
        </p:nvSpPr>
        <p:spPr>
          <a:xfrm>
            <a:off x="3161643" y="-1861624"/>
            <a:ext cx="2820666" cy="282364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953000" y="4629150"/>
            <a:ext cx="4343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www.pantechsolutions.net</a:t>
            </a:r>
          </a:p>
          <a:p>
            <a:pPr>
              <a:defRPr/>
            </a:pPr>
            <a:r>
              <a:rPr lang="en-US" dirty="0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095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2" r:id="rId3"/>
    <p:sldLayoutId id="2147483681" r:id="rId4"/>
    <p:sldLayoutId id="2147483682" r:id="rId5"/>
    <p:sldLayoutId id="2147483683" r:id="rId6"/>
    <p:sldLayoutId id="2147483687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jeevarajan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40"/>
          <p:cNvSpPr txBox="1">
            <a:spLocks noGrp="1"/>
          </p:cNvSpPr>
          <p:nvPr>
            <p:ph type="ctrTitle"/>
          </p:nvPr>
        </p:nvSpPr>
        <p:spPr>
          <a:xfrm>
            <a:off x="1873037" y="312994"/>
            <a:ext cx="6736302" cy="26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000" dirty="0" smtClean="0"/>
              <a:t>Interfacing </a:t>
            </a:r>
            <a:r>
              <a:rPr lang="en-US" sz="4000" dirty="0" smtClean="0"/>
              <a:t>UART  </a:t>
            </a:r>
            <a:r>
              <a:rPr lang="en-US" sz="4000" dirty="0" smtClean="0"/>
              <a:t>with LPC4088</a:t>
            </a:r>
            <a:endParaRPr sz="4000" dirty="0"/>
          </a:p>
        </p:txBody>
      </p:sp>
      <p:sp>
        <p:nvSpPr>
          <p:cNvPr id="2206" name="Google Shape;2206;p40"/>
          <p:cNvSpPr txBox="1">
            <a:spLocks noGrp="1"/>
          </p:cNvSpPr>
          <p:nvPr>
            <p:ph type="subTitle" idx="1"/>
          </p:nvPr>
        </p:nvSpPr>
        <p:spPr>
          <a:xfrm>
            <a:off x="3241963" y="3620121"/>
            <a:ext cx="5140037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sz="1600" dirty="0"/>
              <a:t>EMBEDDED SYSTEM </a:t>
            </a:r>
            <a:r>
              <a:rPr lang="en" sz="1600" dirty="0" smtClean="0"/>
              <a:t>DESIGN &amp; IoT-Master Class</a:t>
            </a:r>
            <a:endParaRPr sz="1600" dirty="0"/>
          </a:p>
        </p:txBody>
      </p:sp>
      <p:sp>
        <p:nvSpPr>
          <p:cNvPr id="2208" name="Google Shape;2208;p40"/>
          <p:cNvSpPr/>
          <p:nvPr/>
        </p:nvSpPr>
        <p:spPr>
          <a:xfrm flipH="1">
            <a:off x="-77280" y="4354934"/>
            <a:ext cx="2785365" cy="2785308"/>
          </a:xfrm>
          <a:custGeom>
            <a:avLst/>
            <a:gdLst/>
            <a:ahLst/>
            <a:cxnLst/>
            <a:rect l="l" t="t" r="r" b="b"/>
            <a:pathLst>
              <a:path w="48967" h="48966" extrusionOk="0">
                <a:moveTo>
                  <a:pt x="24484" y="0"/>
                </a:moveTo>
                <a:lnTo>
                  <a:pt x="23234" y="39"/>
                </a:lnTo>
                <a:lnTo>
                  <a:pt x="21985" y="117"/>
                </a:lnTo>
                <a:lnTo>
                  <a:pt x="20774" y="274"/>
                </a:lnTo>
                <a:lnTo>
                  <a:pt x="19564" y="508"/>
                </a:lnTo>
                <a:lnTo>
                  <a:pt x="18392" y="781"/>
                </a:lnTo>
                <a:lnTo>
                  <a:pt x="17221" y="1094"/>
                </a:lnTo>
                <a:lnTo>
                  <a:pt x="16088" y="1484"/>
                </a:lnTo>
                <a:lnTo>
                  <a:pt x="14956" y="1914"/>
                </a:lnTo>
                <a:lnTo>
                  <a:pt x="13902" y="2421"/>
                </a:lnTo>
                <a:lnTo>
                  <a:pt x="12848" y="2968"/>
                </a:lnTo>
                <a:lnTo>
                  <a:pt x="11793" y="3554"/>
                </a:lnTo>
                <a:lnTo>
                  <a:pt x="10817" y="4178"/>
                </a:lnTo>
                <a:lnTo>
                  <a:pt x="9841" y="4881"/>
                </a:lnTo>
                <a:lnTo>
                  <a:pt x="8943" y="5584"/>
                </a:lnTo>
                <a:lnTo>
                  <a:pt x="8045" y="6365"/>
                </a:lnTo>
                <a:lnTo>
                  <a:pt x="7186" y="7185"/>
                </a:lnTo>
                <a:lnTo>
                  <a:pt x="6366" y="8005"/>
                </a:lnTo>
                <a:lnTo>
                  <a:pt x="5624" y="8903"/>
                </a:lnTo>
                <a:lnTo>
                  <a:pt x="4882" y="9840"/>
                </a:lnTo>
                <a:lnTo>
                  <a:pt x="4179" y="10777"/>
                </a:lnTo>
                <a:lnTo>
                  <a:pt x="3554" y="11793"/>
                </a:lnTo>
                <a:lnTo>
                  <a:pt x="2968" y="12808"/>
                </a:lnTo>
                <a:lnTo>
                  <a:pt x="2422" y="13862"/>
                </a:lnTo>
                <a:lnTo>
                  <a:pt x="1953" y="14955"/>
                </a:lnTo>
                <a:lnTo>
                  <a:pt x="1485" y="16049"/>
                </a:lnTo>
                <a:lnTo>
                  <a:pt x="1133" y="17181"/>
                </a:lnTo>
                <a:lnTo>
                  <a:pt x="782" y="18353"/>
                </a:lnTo>
                <a:lnTo>
                  <a:pt x="508" y="19563"/>
                </a:lnTo>
                <a:lnTo>
                  <a:pt x="313" y="20734"/>
                </a:lnTo>
                <a:lnTo>
                  <a:pt x="157" y="21984"/>
                </a:lnTo>
                <a:lnTo>
                  <a:pt x="40" y="23234"/>
                </a:lnTo>
                <a:lnTo>
                  <a:pt x="1" y="24483"/>
                </a:lnTo>
                <a:lnTo>
                  <a:pt x="40" y="25733"/>
                </a:lnTo>
                <a:lnTo>
                  <a:pt x="157" y="26982"/>
                </a:lnTo>
                <a:lnTo>
                  <a:pt x="313" y="28193"/>
                </a:lnTo>
                <a:lnTo>
                  <a:pt x="508" y="29403"/>
                </a:lnTo>
                <a:lnTo>
                  <a:pt x="782" y="30613"/>
                </a:lnTo>
                <a:lnTo>
                  <a:pt x="1133" y="31746"/>
                </a:lnTo>
                <a:lnTo>
                  <a:pt x="1485" y="32917"/>
                </a:lnTo>
                <a:lnTo>
                  <a:pt x="1953" y="34011"/>
                </a:lnTo>
                <a:lnTo>
                  <a:pt x="2422" y="35104"/>
                </a:lnTo>
                <a:lnTo>
                  <a:pt x="2968" y="36158"/>
                </a:lnTo>
                <a:lnTo>
                  <a:pt x="3554" y="37173"/>
                </a:lnTo>
                <a:lnTo>
                  <a:pt x="4179" y="38150"/>
                </a:lnTo>
                <a:lnTo>
                  <a:pt x="4882" y="39126"/>
                </a:lnTo>
                <a:lnTo>
                  <a:pt x="5624" y="40063"/>
                </a:lnTo>
                <a:lnTo>
                  <a:pt x="6366" y="40922"/>
                </a:lnTo>
                <a:lnTo>
                  <a:pt x="7186" y="41781"/>
                </a:lnTo>
                <a:lnTo>
                  <a:pt x="8045" y="42601"/>
                </a:lnTo>
                <a:lnTo>
                  <a:pt x="8943" y="43382"/>
                </a:lnTo>
                <a:lnTo>
                  <a:pt x="9841" y="44085"/>
                </a:lnTo>
                <a:lnTo>
                  <a:pt x="10817" y="44788"/>
                </a:lnTo>
                <a:lnTo>
                  <a:pt x="11793" y="45412"/>
                </a:lnTo>
                <a:lnTo>
                  <a:pt x="12848" y="45998"/>
                </a:lnTo>
                <a:lnTo>
                  <a:pt x="13902" y="46545"/>
                </a:lnTo>
                <a:lnTo>
                  <a:pt x="14956" y="47052"/>
                </a:lnTo>
                <a:lnTo>
                  <a:pt x="16088" y="47482"/>
                </a:lnTo>
                <a:lnTo>
                  <a:pt x="17221" y="47872"/>
                </a:lnTo>
                <a:lnTo>
                  <a:pt x="18392" y="48185"/>
                </a:lnTo>
                <a:lnTo>
                  <a:pt x="19564" y="48458"/>
                </a:lnTo>
                <a:lnTo>
                  <a:pt x="20774" y="48692"/>
                </a:lnTo>
                <a:lnTo>
                  <a:pt x="21985" y="48849"/>
                </a:lnTo>
                <a:lnTo>
                  <a:pt x="23234" y="48927"/>
                </a:lnTo>
                <a:lnTo>
                  <a:pt x="24484" y="48966"/>
                </a:lnTo>
                <a:lnTo>
                  <a:pt x="25772" y="48927"/>
                </a:lnTo>
                <a:lnTo>
                  <a:pt x="26983" y="48849"/>
                </a:lnTo>
                <a:lnTo>
                  <a:pt x="28232" y="48692"/>
                </a:lnTo>
                <a:lnTo>
                  <a:pt x="29443" y="48458"/>
                </a:lnTo>
                <a:lnTo>
                  <a:pt x="30614" y="48185"/>
                </a:lnTo>
                <a:lnTo>
                  <a:pt x="31786" y="47872"/>
                </a:lnTo>
                <a:lnTo>
                  <a:pt x="32918" y="47482"/>
                </a:lnTo>
                <a:lnTo>
                  <a:pt x="34011" y="47052"/>
                </a:lnTo>
                <a:lnTo>
                  <a:pt x="35105" y="46545"/>
                </a:lnTo>
                <a:lnTo>
                  <a:pt x="36159" y="45998"/>
                </a:lnTo>
                <a:lnTo>
                  <a:pt x="37174" y="45412"/>
                </a:lnTo>
                <a:lnTo>
                  <a:pt x="38189" y="44788"/>
                </a:lnTo>
                <a:lnTo>
                  <a:pt x="39127" y="44085"/>
                </a:lnTo>
                <a:lnTo>
                  <a:pt x="40064" y="43382"/>
                </a:lnTo>
                <a:lnTo>
                  <a:pt x="40962" y="42601"/>
                </a:lnTo>
                <a:lnTo>
                  <a:pt x="41821" y="41781"/>
                </a:lnTo>
                <a:lnTo>
                  <a:pt x="42602" y="40922"/>
                </a:lnTo>
                <a:lnTo>
                  <a:pt x="43383" y="40063"/>
                </a:lnTo>
                <a:lnTo>
                  <a:pt x="44125" y="39126"/>
                </a:lnTo>
                <a:lnTo>
                  <a:pt x="44788" y="38150"/>
                </a:lnTo>
                <a:lnTo>
                  <a:pt x="45452" y="37173"/>
                </a:lnTo>
                <a:lnTo>
                  <a:pt x="46038" y="36158"/>
                </a:lnTo>
                <a:lnTo>
                  <a:pt x="46546" y="35104"/>
                </a:lnTo>
                <a:lnTo>
                  <a:pt x="47053" y="34011"/>
                </a:lnTo>
                <a:lnTo>
                  <a:pt x="47483" y="32917"/>
                </a:lnTo>
                <a:lnTo>
                  <a:pt x="47873" y="31746"/>
                </a:lnTo>
                <a:lnTo>
                  <a:pt x="48225" y="30613"/>
                </a:lnTo>
                <a:lnTo>
                  <a:pt x="48498" y="29403"/>
                </a:lnTo>
                <a:lnTo>
                  <a:pt x="48693" y="28193"/>
                </a:lnTo>
                <a:lnTo>
                  <a:pt x="48849" y="26982"/>
                </a:lnTo>
                <a:lnTo>
                  <a:pt x="48966" y="25733"/>
                </a:lnTo>
                <a:lnTo>
                  <a:pt x="48966" y="24483"/>
                </a:lnTo>
                <a:lnTo>
                  <a:pt x="48966" y="23234"/>
                </a:lnTo>
                <a:lnTo>
                  <a:pt x="48849" y="21984"/>
                </a:lnTo>
                <a:lnTo>
                  <a:pt x="48693" y="20734"/>
                </a:lnTo>
                <a:lnTo>
                  <a:pt x="48498" y="19563"/>
                </a:lnTo>
                <a:lnTo>
                  <a:pt x="48225" y="18353"/>
                </a:lnTo>
                <a:lnTo>
                  <a:pt x="47873" y="17181"/>
                </a:lnTo>
                <a:lnTo>
                  <a:pt x="47483" y="16049"/>
                </a:lnTo>
                <a:lnTo>
                  <a:pt x="47053" y="14955"/>
                </a:lnTo>
                <a:lnTo>
                  <a:pt x="46546" y="13862"/>
                </a:lnTo>
                <a:lnTo>
                  <a:pt x="46038" y="12808"/>
                </a:lnTo>
                <a:lnTo>
                  <a:pt x="45452" y="11793"/>
                </a:lnTo>
                <a:lnTo>
                  <a:pt x="44788" y="10777"/>
                </a:lnTo>
                <a:lnTo>
                  <a:pt x="44125" y="9840"/>
                </a:lnTo>
                <a:lnTo>
                  <a:pt x="43383" y="8903"/>
                </a:lnTo>
                <a:lnTo>
                  <a:pt x="42602" y="8005"/>
                </a:lnTo>
                <a:lnTo>
                  <a:pt x="41821" y="7185"/>
                </a:lnTo>
                <a:lnTo>
                  <a:pt x="40962" y="6365"/>
                </a:lnTo>
                <a:lnTo>
                  <a:pt x="40064" y="5584"/>
                </a:lnTo>
                <a:lnTo>
                  <a:pt x="39127" y="4881"/>
                </a:lnTo>
                <a:lnTo>
                  <a:pt x="38189" y="4178"/>
                </a:lnTo>
                <a:lnTo>
                  <a:pt x="37174" y="3554"/>
                </a:lnTo>
                <a:lnTo>
                  <a:pt x="36159" y="2968"/>
                </a:lnTo>
                <a:lnTo>
                  <a:pt x="35105" y="2421"/>
                </a:lnTo>
                <a:lnTo>
                  <a:pt x="34011" y="1914"/>
                </a:lnTo>
                <a:lnTo>
                  <a:pt x="32918" y="1484"/>
                </a:lnTo>
                <a:lnTo>
                  <a:pt x="31786" y="1094"/>
                </a:lnTo>
                <a:lnTo>
                  <a:pt x="30614" y="781"/>
                </a:lnTo>
                <a:lnTo>
                  <a:pt x="29443" y="508"/>
                </a:lnTo>
                <a:lnTo>
                  <a:pt x="28232" y="274"/>
                </a:lnTo>
                <a:lnTo>
                  <a:pt x="26983" y="117"/>
                </a:lnTo>
                <a:lnTo>
                  <a:pt x="25772" y="39"/>
                </a:lnTo>
                <a:lnTo>
                  <a:pt x="244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9" name="Google Shape;2209;p40"/>
          <p:cNvGrpSpPr/>
          <p:nvPr/>
        </p:nvGrpSpPr>
        <p:grpSpPr>
          <a:xfrm flipH="1">
            <a:off x="-352355" y="3454401"/>
            <a:ext cx="1051274" cy="787312"/>
            <a:chOff x="3585475" y="1537675"/>
            <a:chExt cx="649175" cy="486175"/>
          </a:xfrm>
        </p:grpSpPr>
        <p:sp>
          <p:nvSpPr>
            <p:cNvPr id="2210" name="Google Shape;2210;p40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0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0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0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0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0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0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0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0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0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0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0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0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0" name="Google Shape;2230;p40"/>
          <p:cNvGrpSpPr/>
          <p:nvPr/>
        </p:nvGrpSpPr>
        <p:grpSpPr>
          <a:xfrm flipH="1">
            <a:off x="197795" y="211850"/>
            <a:ext cx="656180" cy="633875"/>
            <a:chOff x="2556550" y="3309450"/>
            <a:chExt cx="545725" cy="527175"/>
          </a:xfrm>
        </p:grpSpPr>
        <p:sp>
          <p:nvSpPr>
            <p:cNvPr id="2231" name="Google Shape;2231;p40"/>
            <p:cNvSpPr/>
            <p:nvPr/>
          </p:nvSpPr>
          <p:spPr>
            <a:xfrm>
              <a:off x="2556550" y="3440250"/>
              <a:ext cx="396375" cy="396375"/>
            </a:xfrm>
            <a:custGeom>
              <a:avLst/>
              <a:gdLst/>
              <a:ahLst/>
              <a:cxnLst/>
              <a:rect l="l" t="t" r="r" b="b"/>
              <a:pathLst>
                <a:path w="15855" h="15855" extrusionOk="0">
                  <a:moveTo>
                    <a:pt x="1" y="1"/>
                  </a:moveTo>
                  <a:lnTo>
                    <a:pt x="1" y="15854"/>
                  </a:lnTo>
                  <a:lnTo>
                    <a:pt x="15854" y="15854"/>
                  </a:lnTo>
                  <a:lnTo>
                    <a:pt x="158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0"/>
            <p:cNvSpPr/>
            <p:nvPr/>
          </p:nvSpPr>
          <p:spPr>
            <a:xfrm>
              <a:off x="2704950" y="3309450"/>
              <a:ext cx="397325" cy="396350"/>
            </a:xfrm>
            <a:custGeom>
              <a:avLst/>
              <a:gdLst/>
              <a:ahLst/>
              <a:cxnLst/>
              <a:rect l="l" t="t" r="r" b="b"/>
              <a:pathLst>
                <a:path w="15893" h="15854" fill="none" extrusionOk="0">
                  <a:moveTo>
                    <a:pt x="15893" y="15854"/>
                  </a:moveTo>
                  <a:lnTo>
                    <a:pt x="0" y="15854"/>
                  </a:lnTo>
                  <a:lnTo>
                    <a:pt x="0" y="0"/>
                  </a:lnTo>
                  <a:lnTo>
                    <a:pt x="15893" y="0"/>
                  </a:lnTo>
                  <a:lnTo>
                    <a:pt x="15893" y="15854"/>
                  </a:lnTo>
                  <a:close/>
                </a:path>
              </a:pathLst>
            </a:custGeom>
            <a:noFill/>
            <a:ln w="1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3" name="Google Shape;2233;p40"/>
          <p:cNvSpPr/>
          <p:nvPr/>
        </p:nvSpPr>
        <p:spPr>
          <a:xfrm>
            <a:off x="7424746" y="369925"/>
            <a:ext cx="1719000" cy="4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chemeClr val="accent4"/>
                </a:solidFill>
                <a:latin typeface="Montserrat" panose="00000500000000000000" pitchFamily="2" charset="0"/>
                <a:ea typeface="Karla Regular"/>
                <a:cs typeface="Karla Regular"/>
                <a:sym typeface="Karla Regular"/>
              </a:rPr>
              <a:t>         </a:t>
            </a:r>
            <a:r>
              <a:rPr lang="en" sz="1800" b="1" smtClean="0">
                <a:solidFill>
                  <a:schemeClr val="accent4"/>
                </a:solidFill>
                <a:latin typeface="Montserrat" panose="00000500000000000000" pitchFamily="2" charset="0"/>
                <a:ea typeface="Karla Regular"/>
                <a:cs typeface="Karla Regular"/>
                <a:sym typeface="Karla Regular"/>
              </a:rPr>
              <a:t>DAY </a:t>
            </a:r>
            <a:r>
              <a:rPr lang="en" sz="1800" b="1" smtClean="0">
                <a:solidFill>
                  <a:schemeClr val="accent4"/>
                </a:solidFill>
                <a:latin typeface="Montserrat" panose="00000500000000000000" pitchFamily="2" charset="0"/>
                <a:ea typeface="Karla Regular"/>
                <a:cs typeface="Karla Regular"/>
                <a:sym typeface="Karla Regular"/>
              </a:rPr>
              <a:t>18</a:t>
            </a:r>
            <a:endParaRPr sz="100" b="1" dirty="0">
              <a:latin typeface="Montserrat" panose="000005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19" y="1070028"/>
            <a:ext cx="1174118" cy="11022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LPC4088 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4325" y="1152525"/>
            <a:ext cx="7615349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204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8887718" cy="5727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FT232  Interface and ISP Programming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8548" y="1204762"/>
            <a:ext cx="5411959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81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RS232 Interface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729" y="1115287"/>
            <a:ext cx="4207160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89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WHAT IS UART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Universal asynchronous receiver and </a:t>
            </a:r>
            <a:r>
              <a:rPr lang="en-US" b="1" dirty="0"/>
              <a:t>T</a:t>
            </a:r>
            <a:r>
              <a:rPr lang="en-US" b="1" dirty="0" smtClean="0"/>
              <a:t>ransmitter</a:t>
            </a:r>
          </a:p>
          <a:p>
            <a:r>
              <a:rPr lang="en-US" b="1" dirty="0" smtClean="0"/>
              <a:t>Serial port, COM port, RS232, RS485</a:t>
            </a:r>
          </a:p>
          <a:p>
            <a:r>
              <a:rPr lang="en-US" b="1" dirty="0" smtClean="0"/>
              <a:t>VERY COMMON AND SIMPLE</a:t>
            </a:r>
          </a:p>
          <a:p>
            <a:r>
              <a:rPr lang="en-US" b="1" dirty="0" smtClean="0"/>
              <a:t>Useful  for communication to</a:t>
            </a:r>
          </a:p>
          <a:p>
            <a:pPr lvl="1"/>
            <a:r>
              <a:rPr lang="en-US" dirty="0" smtClean="0"/>
              <a:t>Microcontroller</a:t>
            </a:r>
          </a:p>
          <a:p>
            <a:pPr lvl="1"/>
            <a:r>
              <a:rPr lang="en-US" dirty="0" smtClean="0"/>
              <a:t>Computer</a:t>
            </a:r>
          </a:p>
          <a:p>
            <a:pPr lvl="1"/>
            <a:r>
              <a:rPr lang="en-US" dirty="0" smtClean="0"/>
              <a:t>Other FPGA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34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6096" y="742130"/>
            <a:ext cx="5520375" cy="266608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51162" y="3642594"/>
            <a:ext cx="77654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Roboto" panose="02000000000000000000" pitchFamily="2" charset="0"/>
              </a:rPr>
              <a:t>Two methods of serial communication </a:t>
            </a:r>
            <a:r>
              <a:rPr lang="en-US" dirty="0" smtClean="0">
                <a:latin typeface="Roboto" panose="02000000000000000000" pitchFamily="2" charset="0"/>
              </a:rPr>
              <a:t>are</a:t>
            </a:r>
          </a:p>
          <a:p>
            <a:endParaRPr lang="en-US" dirty="0">
              <a:latin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</a:rPr>
              <a:t>Synchronous Communication: Transfer of bulk data in the framed structure at a 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</a:rPr>
              <a:t>Asynchronous Communication: Transfer of a byte data in the framed structure at a time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3598" y="26775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Asynchronous Vs Synchronous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265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191" y="257989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UART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9000" y="1236717"/>
            <a:ext cx="7724775" cy="281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10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UART PARAMETERS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355" y="1491911"/>
            <a:ext cx="8520600" cy="3416400"/>
          </a:xfrm>
        </p:spPr>
        <p:txBody>
          <a:bodyPr/>
          <a:lstStyle/>
          <a:p>
            <a:r>
              <a:rPr lang="en-US" dirty="0"/>
              <a:t>  Baud Rate            (9600, 19200, 115200, others)</a:t>
            </a:r>
          </a:p>
          <a:p>
            <a:r>
              <a:rPr lang="en-US" dirty="0"/>
              <a:t>  </a:t>
            </a:r>
            <a:r>
              <a:rPr lang="en-US" dirty="0" smtClean="0"/>
              <a:t>Number </a:t>
            </a:r>
            <a:r>
              <a:rPr lang="en-US" dirty="0"/>
              <a:t>of Data Bits  (7, 8)</a:t>
            </a:r>
          </a:p>
          <a:p>
            <a:r>
              <a:rPr lang="en-US" dirty="0"/>
              <a:t>  </a:t>
            </a:r>
            <a:r>
              <a:rPr lang="en-US" dirty="0" smtClean="0"/>
              <a:t>Parity </a:t>
            </a:r>
            <a:r>
              <a:rPr lang="en-US" dirty="0"/>
              <a:t>Bit           (On, Off)</a:t>
            </a:r>
          </a:p>
          <a:p>
            <a:r>
              <a:rPr lang="en-US" dirty="0"/>
              <a:t>  </a:t>
            </a:r>
            <a:r>
              <a:rPr lang="en-US" dirty="0" smtClean="0"/>
              <a:t>Stop </a:t>
            </a:r>
            <a:r>
              <a:rPr lang="en-US" dirty="0"/>
              <a:t>Bits            (0, 1, 2)</a:t>
            </a:r>
          </a:p>
          <a:p>
            <a:r>
              <a:rPr lang="en-US" dirty="0"/>
              <a:t>  </a:t>
            </a:r>
            <a:r>
              <a:rPr lang="en-US" dirty="0" smtClean="0"/>
              <a:t>Flow </a:t>
            </a:r>
            <a:r>
              <a:rPr lang="en-US" dirty="0"/>
              <a:t>Control         (None, On, Hardware)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868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540" y="62714"/>
            <a:ext cx="7723500" cy="481200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UART DATA STREAM EXAMPLE</a:t>
            </a:r>
            <a:endParaRPr lang="en-IN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540" y="810032"/>
            <a:ext cx="7724775" cy="15761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98" y="2437235"/>
            <a:ext cx="6569318" cy="2630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87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627" y="0"/>
            <a:ext cx="8520600" cy="572700"/>
          </a:xfrm>
        </p:spPr>
        <p:txBody>
          <a:bodyPr/>
          <a:lstStyle/>
          <a:p>
            <a:r>
              <a:rPr lang="en-IN" dirty="0" smtClean="0">
                <a:solidFill>
                  <a:schemeClr val="tx2"/>
                </a:solidFill>
              </a:rPr>
              <a:t>Step 1- Enable </a:t>
            </a:r>
            <a:r>
              <a:rPr lang="en-IN" dirty="0">
                <a:solidFill>
                  <a:schemeClr val="tx2"/>
                </a:solidFill>
              </a:rPr>
              <a:t>power to </a:t>
            </a:r>
            <a:r>
              <a:rPr lang="en-IN" dirty="0" smtClean="0">
                <a:solidFill>
                  <a:schemeClr val="tx2"/>
                </a:solidFill>
              </a:rPr>
              <a:t>UART0 –page 30</a:t>
            </a: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6835" y="1115287"/>
            <a:ext cx="3352404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95339" y="1337208"/>
            <a:ext cx="36888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000" b="1" dirty="0"/>
              <a:t>LPC_SC-&gt;PCONP |= (1 &lt;&lt; 3);</a:t>
            </a:r>
          </a:p>
        </p:txBody>
      </p:sp>
    </p:spTree>
    <p:extLst>
      <p:ext uri="{BB962C8B-B14F-4D97-AF65-F5344CB8AC3E}">
        <p14:creationId xmlns:p14="http://schemas.microsoft.com/office/powerpoint/2010/main" val="4103696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Step 2-2. Configure pins P0.2 and P0.3 as UART0 TX and </a:t>
            </a:r>
            <a:r>
              <a:rPr lang="en-US" dirty="0" smtClean="0">
                <a:solidFill>
                  <a:schemeClr val="tx2"/>
                </a:solidFill>
              </a:rPr>
              <a:t>RX –Page 99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700" y="2064327"/>
            <a:ext cx="8520600" cy="2504548"/>
          </a:xfrm>
        </p:spPr>
        <p:txBody>
          <a:bodyPr/>
          <a:lstStyle/>
          <a:p>
            <a:r>
              <a:rPr lang="en-IN" dirty="0"/>
              <a:t>LPC_IOCON-&gt;P0_2 |=  1;        				</a:t>
            </a:r>
            <a:endParaRPr lang="en-IN" dirty="0" smtClean="0"/>
          </a:p>
          <a:p>
            <a:r>
              <a:rPr lang="en-IN" dirty="0" smtClean="0"/>
              <a:t>LPC_IOCON-</a:t>
            </a:r>
            <a:r>
              <a:rPr lang="en-IN" dirty="0"/>
              <a:t>&gt;P0_3 |=  1;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68" y="2809549"/>
            <a:ext cx="7277288" cy="23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8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 smtClean="0">
                <a:solidFill>
                  <a:schemeClr val="tx2"/>
                </a:solidFill>
                <a:latin typeface="Fire sans extra"/>
              </a:rPr>
              <a:t>What You will learn Today?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11700" y="1242808"/>
            <a:ext cx="7924800" cy="235743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chemeClr val="bg1"/>
                </a:solidFill>
              </a:rPr>
              <a:t>What is UART</a:t>
            </a:r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How it works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UART Registers in </a:t>
            </a:r>
            <a:r>
              <a:rPr lang="en-US" sz="2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LPC4088</a:t>
            </a:r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chemeClr val="bg1"/>
                </a:solidFill>
                <a:ea typeface="Roboto" panose="02000000000000000000" pitchFamily="2" charset="0"/>
              </a:rPr>
              <a:t>Functions for UART  Transmit and </a:t>
            </a:r>
            <a:r>
              <a:rPr lang="en-US" sz="2000" b="1" dirty="0" smtClean="0">
                <a:solidFill>
                  <a:schemeClr val="bg1"/>
                </a:solidFill>
                <a:ea typeface="Roboto" panose="02000000000000000000" pitchFamily="2" charset="0"/>
              </a:rPr>
              <a:t>Receive </a:t>
            </a:r>
            <a:r>
              <a:rPr lang="en-US" sz="2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76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263288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STEP 3  -UART BAUD RATE CALCULATION</a:t>
            </a: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6984" y="1129723"/>
            <a:ext cx="7551157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1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126370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STEP 4  </a:t>
            </a:r>
            <a:r>
              <a:rPr lang="en-US" dirty="0">
                <a:solidFill>
                  <a:schemeClr val="tx2"/>
                </a:solidFill>
              </a:rPr>
              <a:t>-SELECT CLOCK SOURCE –PG </a:t>
            </a:r>
            <a:r>
              <a:rPr lang="en-US" dirty="0" smtClean="0">
                <a:solidFill>
                  <a:schemeClr val="tx2"/>
                </a:solidFill>
              </a:rPr>
              <a:t>492-495</a:t>
            </a: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3558" y="1212850"/>
            <a:ext cx="3545610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20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LSR</a:t>
            </a: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700" y="1270289"/>
            <a:ext cx="5705107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72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Header File and Declaration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IN" dirty="0"/>
              <a:t>#include "LPC407x_8x_177x_8x.h"</a:t>
            </a:r>
          </a:p>
          <a:p>
            <a:pPr marL="139700" indent="0">
              <a:buNone/>
            </a:pPr>
            <a:endParaRPr lang="en-IN" dirty="0"/>
          </a:p>
          <a:p>
            <a:pPr marL="139700" indent="0">
              <a:buNone/>
            </a:pPr>
            <a:r>
              <a:rPr lang="en-IN" dirty="0"/>
              <a:t>unsigned char </a:t>
            </a:r>
            <a:r>
              <a:rPr lang="en-IN" dirty="0" err="1"/>
              <a:t>recval</a:t>
            </a:r>
            <a:r>
              <a:rPr lang="en-IN" dirty="0"/>
              <a:t>=0, </a:t>
            </a:r>
            <a:r>
              <a:rPr lang="en-IN" dirty="0" err="1"/>
              <a:t>welstring</a:t>
            </a:r>
            <a:r>
              <a:rPr lang="en-IN" dirty="0"/>
              <a:t>[]="Hi: Press a Key\r\n";</a:t>
            </a:r>
          </a:p>
          <a:p>
            <a:pPr marL="139700" indent="0">
              <a:buNone/>
            </a:pPr>
            <a:endParaRPr lang="en-IN" dirty="0"/>
          </a:p>
          <a:p>
            <a:pPr marL="139700" indent="0">
              <a:buNone/>
            </a:pPr>
            <a:r>
              <a:rPr lang="en-IN" dirty="0"/>
              <a:t>unsigned char UART0_Receive(void);</a:t>
            </a:r>
          </a:p>
          <a:p>
            <a:pPr marL="139700" indent="0">
              <a:buNone/>
            </a:pPr>
            <a:r>
              <a:rPr lang="en-IN" dirty="0"/>
              <a:t>void UART0_Txmt(unsigned char </a:t>
            </a:r>
            <a:r>
              <a:rPr lang="en-IN" dirty="0" err="1"/>
              <a:t>Chr</a:t>
            </a:r>
            <a:r>
              <a:rPr lang="en-IN" dirty="0"/>
              <a:t>);</a:t>
            </a:r>
          </a:p>
          <a:p>
            <a:pPr marL="139700" indent="0">
              <a:buNone/>
            </a:pPr>
            <a:r>
              <a:rPr lang="en-IN" dirty="0"/>
              <a:t>void </a:t>
            </a:r>
            <a:r>
              <a:rPr lang="en-IN" dirty="0" err="1"/>
              <a:t>init_serial</a:t>
            </a:r>
            <a:r>
              <a:rPr lang="en-IN" dirty="0"/>
              <a:t>(void);</a:t>
            </a:r>
          </a:p>
          <a:p>
            <a:pPr marL="139700" indent="0">
              <a:buNone/>
            </a:pPr>
            <a:r>
              <a:rPr lang="en-IN" dirty="0"/>
              <a:t>void UART0_puts(unsigned char *string);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96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tx2"/>
                </a:solidFill>
              </a:rPr>
              <a:t>Uart</a:t>
            </a:r>
            <a:r>
              <a:rPr lang="en-US" dirty="0" smtClean="0">
                <a:solidFill>
                  <a:schemeClr val="tx2"/>
                </a:solidFill>
              </a:rPr>
              <a:t> Initialization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1000" dirty="0"/>
              <a:t>void </a:t>
            </a:r>
            <a:r>
              <a:rPr lang="en-IN" sz="1000" dirty="0" err="1"/>
              <a:t>init_serial</a:t>
            </a:r>
            <a:r>
              <a:rPr lang="en-IN" sz="1000" dirty="0"/>
              <a:t>(void) </a:t>
            </a:r>
          </a:p>
          <a:p>
            <a:r>
              <a:rPr lang="en-IN" sz="1000" dirty="0"/>
              <a:t>{</a:t>
            </a:r>
          </a:p>
          <a:p>
            <a:r>
              <a:rPr lang="en-IN" sz="1000" dirty="0"/>
              <a:t>		//1. set bit PCUART0 </a:t>
            </a:r>
          </a:p>
          <a:p>
            <a:r>
              <a:rPr lang="en-IN" sz="1000" dirty="0"/>
              <a:t>		LPC_SC-&gt;PCONP |= (1 &lt;&lt; 3); 										/* enable power to UART0*/</a:t>
            </a:r>
          </a:p>
          <a:p>
            <a:endParaRPr lang="en-IN" sz="1000" dirty="0"/>
          </a:p>
          <a:p>
            <a:r>
              <a:rPr lang="en-IN" sz="1000" dirty="0"/>
              <a:t>		//2. Configure pins P0.2 and P0.3 as UART0 TX and RX</a:t>
            </a:r>
          </a:p>
          <a:p>
            <a:r>
              <a:rPr lang="en-IN" sz="1000" dirty="0"/>
              <a:t>		LPC_IOCON-&gt;P0_2 |=  1;        								/* Pin P0.2 used as TXD0 */</a:t>
            </a:r>
          </a:p>
          <a:p>
            <a:r>
              <a:rPr lang="en-IN" sz="1000" dirty="0"/>
              <a:t>		LPC_IOCON-&gt;P0_3 |=  1;        								/* Pin P0.3 used as RXD0 */</a:t>
            </a:r>
          </a:p>
          <a:p>
            <a:r>
              <a:rPr lang="en-IN" sz="1000" dirty="0"/>
              <a:t>		</a:t>
            </a:r>
          </a:p>
          <a:p>
            <a:r>
              <a:rPr lang="en-IN" sz="1000" dirty="0"/>
              <a:t>		//3.Select Clock source and frequency=PCLK </a:t>
            </a:r>
            <a:r>
              <a:rPr lang="en-IN" sz="1000" dirty="0" err="1"/>
              <a:t>ie</a:t>
            </a:r>
            <a:r>
              <a:rPr lang="en-IN" sz="1000" dirty="0"/>
              <a:t> 30MHz</a:t>
            </a:r>
          </a:p>
          <a:p>
            <a:r>
              <a:rPr lang="en-IN" sz="1000" dirty="0"/>
              <a:t>		/* 8 bits, no Parity, 1 Stop bit   */</a:t>
            </a:r>
          </a:p>
          <a:p>
            <a:r>
              <a:rPr lang="en-IN" sz="1000" dirty="0"/>
              <a:t>		// Set DLAB=1 to access baud rate Register</a:t>
            </a:r>
          </a:p>
          <a:p>
            <a:r>
              <a:rPr lang="en-IN" sz="1000" dirty="0"/>
              <a:t>		LPC_UART0-&gt;LCR    = 0x83;   </a:t>
            </a:r>
          </a:p>
          <a:p>
            <a:r>
              <a:rPr lang="en-IN" sz="1000" dirty="0"/>
              <a:t>		</a:t>
            </a:r>
          </a:p>
          <a:p>
            <a:r>
              <a:rPr lang="en-IN" sz="1000" dirty="0"/>
              <a:t>		//4. Derive baud rate from the UART clock source, </a:t>
            </a:r>
          </a:p>
          <a:p>
            <a:r>
              <a:rPr lang="en-IN" sz="1000" dirty="0"/>
              <a:t>		//DLM:DLL=PCLK/(16*baud)= 30Mhz/(16*9600)= 195	</a:t>
            </a:r>
          </a:p>
          <a:p>
            <a:r>
              <a:rPr lang="en-IN" sz="1000" dirty="0"/>
              <a:t>		LPC_UART0-&gt;DLL    = 195;                      /* 9600 Baud Rate @ 30.0 MHZ PCLK*/</a:t>
            </a:r>
          </a:p>
          <a:p>
            <a:r>
              <a:rPr lang="en-IN" sz="1000" dirty="0"/>
              <a:t>		LPC_UART0-&gt;DLM    = 0;                        /* MSB = 0 */	</a:t>
            </a:r>
          </a:p>
          <a:p>
            <a:r>
              <a:rPr lang="en-IN" sz="1000" dirty="0"/>
              <a:t>		LPC_UART0-&gt;LCR    = 0x03;                     /* DLAB = 0*/</a:t>
            </a:r>
          </a:p>
          <a:p>
            <a:r>
              <a:rPr lang="en-IN" sz="1000" dirty="0"/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53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Receive a character</a:t>
            </a:r>
            <a:br>
              <a:rPr lang="en-US" dirty="0">
                <a:solidFill>
                  <a:schemeClr val="tx2"/>
                </a:solidFill>
              </a:rPr>
            </a:b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dirty="0"/>
              <a:t>//Receive a character</a:t>
            </a:r>
          </a:p>
          <a:p>
            <a:pPr marL="139700" indent="0">
              <a:buNone/>
            </a:pPr>
            <a:r>
              <a:rPr lang="en-US" dirty="0"/>
              <a:t>unsigned char UART0_Receive(void)</a:t>
            </a:r>
          </a:p>
          <a:p>
            <a:pPr marL="139700" indent="0">
              <a:buNone/>
            </a:pPr>
            <a:r>
              <a:rPr lang="en-US" dirty="0"/>
              <a:t>{</a:t>
            </a:r>
          </a:p>
          <a:p>
            <a:pPr marL="139700" indent="0">
              <a:buNone/>
            </a:pPr>
            <a:r>
              <a:rPr lang="en-US" dirty="0"/>
              <a:t>		//7.Check the Receiver flag for data ready</a:t>
            </a:r>
          </a:p>
          <a:p>
            <a:pPr marL="139700" indent="0">
              <a:buNone/>
            </a:pPr>
            <a:r>
              <a:rPr lang="en-US" dirty="0"/>
              <a:t>		//  and Read the character</a:t>
            </a:r>
          </a:p>
          <a:p>
            <a:pPr marL="139700" indent="0">
              <a:buNone/>
            </a:pPr>
            <a:r>
              <a:rPr lang="en-US" dirty="0"/>
              <a:t>		while((LPC_UART0-&gt;LSR &amp; 0x01)==0);</a:t>
            </a:r>
          </a:p>
          <a:p>
            <a:pPr marL="139700" indent="0">
              <a:buNone/>
            </a:pPr>
            <a:r>
              <a:rPr lang="en-US" dirty="0"/>
              <a:t>		return(LPC_UART0-&gt;RBR); </a:t>
            </a:r>
          </a:p>
          <a:p>
            <a:pPr marL="139700" indent="0">
              <a:buNone/>
            </a:pPr>
            <a:r>
              <a:rPr lang="en-US" dirty="0"/>
              <a:t>}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792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Transmit a character </a:t>
            </a:r>
            <a:br>
              <a:rPr lang="en-US" dirty="0">
                <a:solidFill>
                  <a:schemeClr val="tx2"/>
                </a:solidFill>
              </a:rPr>
            </a:b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dirty="0"/>
              <a:t>//Transmit a character </a:t>
            </a:r>
          </a:p>
          <a:p>
            <a:pPr marL="139700" indent="0">
              <a:buNone/>
            </a:pPr>
            <a:r>
              <a:rPr lang="en-US" dirty="0"/>
              <a:t>void UART0_Txmt(unsigned char </a:t>
            </a:r>
            <a:r>
              <a:rPr lang="en-US" dirty="0" err="1"/>
              <a:t>Chr</a:t>
            </a:r>
            <a:r>
              <a:rPr lang="en-US" dirty="0"/>
              <a:t>)</a:t>
            </a:r>
          </a:p>
          <a:p>
            <a:pPr marL="139700" indent="0">
              <a:buNone/>
            </a:pPr>
            <a:r>
              <a:rPr lang="en-US" dirty="0"/>
              <a:t>{</a:t>
            </a:r>
          </a:p>
          <a:p>
            <a:pPr marL="139700" indent="0">
              <a:buNone/>
            </a:pPr>
            <a:r>
              <a:rPr lang="en-US" dirty="0"/>
              <a:t>	//6. Check the Transmitter flag</a:t>
            </a:r>
          </a:p>
          <a:p>
            <a:pPr marL="139700" indent="0">
              <a:buNone/>
            </a:pPr>
            <a:r>
              <a:rPr lang="en-US" dirty="0"/>
              <a:t>	//   If it is High Transmit a character</a:t>
            </a:r>
          </a:p>
          <a:p>
            <a:pPr marL="139700" indent="0">
              <a:buNone/>
            </a:pPr>
            <a:r>
              <a:rPr lang="en-US" dirty="0"/>
              <a:t>		while((LPC_UART0-&gt;LSR &amp; 0x20)==0);</a:t>
            </a:r>
          </a:p>
          <a:p>
            <a:pPr marL="139700" indent="0">
              <a:buNone/>
            </a:pPr>
            <a:r>
              <a:rPr lang="en-US" dirty="0"/>
              <a:t>		LPC_UART0-&gt;THR = </a:t>
            </a:r>
            <a:r>
              <a:rPr lang="en-US" dirty="0" err="1"/>
              <a:t>Chr</a:t>
            </a:r>
            <a:r>
              <a:rPr lang="en-US" dirty="0"/>
              <a:t>; </a:t>
            </a:r>
          </a:p>
          <a:p>
            <a:pPr marL="139700" indent="0">
              <a:buNone/>
            </a:pPr>
            <a:r>
              <a:rPr lang="en-US" dirty="0"/>
              <a:t>}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05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Transmit a string </a:t>
            </a:r>
            <a:br>
              <a:rPr lang="en-US" dirty="0">
                <a:solidFill>
                  <a:schemeClr val="tx2"/>
                </a:solidFill>
              </a:rPr>
            </a:b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dirty="0"/>
              <a:t>//Transmit a string </a:t>
            </a:r>
          </a:p>
          <a:p>
            <a:pPr marL="139700" indent="0">
              <a:buNone/>
            </a:pPr>
            <a:r>
              <a:rPr lang="en-US" dirty="0"/>
              <a:t>void UART0_puts(unsigned char *string)</a:t>
            </a:r>
          </a:p>
          <a:p>
            <a:pPr marL="139700" indent="0">
              <a:buNone/>
            </a:pPr>
            <a:r>
              <a:rPr lang="en-US" dirty="0"/>
              <a:t>{</a:t>
            </a:r>
          </a:p>
          <a:p>
            <a:pPr marL="139700" indent="0">
              <a:buNone/>
            </a:pPr>
            <a:r>
              <a:rPr lang="en-US" dirty="0"/>
              <a:t>		while(*string)</a:t>
            </a:r>
          </a:p>
          <a:p>
            <a:pPr marL="139700" indent="0">
              <a:buNone/>
            </a:pPr>
            <a:r>
              <a:rPr lang="en-US" dirty="0"/>
              <a:t>		UART0_Txmt(*string++);</a:t>
            </a:r>
          </a:p>
          <a:p>
            <a:pPr marL="139700" indent="0">
              <a:buNone/>
            </a:pPr>
            <a:r>
              <a:rPr lang="en-US" dirty="0"/>
              <a:t>}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15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849" y="2013573"/>
            <a:ext cx="7704000" cy="572700"/>
          </a:xfrm>
        </p:spPr>
        <p:txBody>
          <a:bodyPr/>
          <a:lstStyle/>
          <a:p>
            <a:r>
              <a:rPr lang="en-US" sz="7200" dirty="0" smtClean="0">
                <a:solidFill>
                  <a:schemeClr val="tx2"/>
                </a:solidFill>
              </a:rPr>
              <a:t>Thank You</a:t>
            </a:r>
            <a:endParaRPr lang="en-IN" sz="7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212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00" b="1" dirty="0" smtClean="0">
                <a:solidFill>
                  <a:schemeClr val="tx2"/>
                </a:solidFill>
                <a:latin typeface="Fire sans extra"/>
              </a:rPr>
              <a:t>About Pantech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131618" y="1159617"/>
            <a:ext cx="7924800" cy="2357438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Started in the Year 2004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Lab equipments and Sensor Interface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Manufacturer of Brainsense EEG Headset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Reconfigurable Algorithms on AI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Manufacture of AI development Boards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Power electronics, Fuel cell and Renewable Energy trainers</a:t>
            </a:r>
          </a:p>
          <a:p>
            <a:pPr>
              <a:buNone/>
            </a:pPr>
            <a:endParaRPr lang="en-US" sz="2000" dirty="0" smtClean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000" dirty="0" smtClean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27414" y="3658948"/>
            <a:ext cx="53201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dirty="0" smtClean="0"/>
              <a:t>www.pantechsolutions.net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9418" y="76200"/>
            <a:ext cx="3526864" cy="250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8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5401056" cy="5727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			 About me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6200" y="590550"/>
            <a:ext cx="46482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2283009" y="4601586"/>
            <a:ext cx="32704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  <a:hlinkClick r:id="rId3"/>
              </a:rPr>
              <a:t>https://www.linkedin.com/in/jeevarajan/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76799" y="590550"/>
            <a:ext cx="4119665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0" y="2647950"/>
            <a:ext cx="89916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My Primary Expertise</a:t>
            </a:r>
          </a:p>
          <a:p>
            <a:r>
              <a:rPr lang="en-US" dirty="0" smtClean="0"/>
              <a:t>Microcontroller Architecture: 8051,PIC,AVR,ARM,MSP430,PSOC3</a:t>
            </a:r>
            <a:br>
              <a:rPr lang="en-US" dirty="0" smtClean="0"/>
            </a:br>
            <a:r>
              <a:rPr lang="en-US" dirty="0" smtClean="0"/>
              <a:t>DSP Architecture: Blackfin,C2000,C6000,21065L </a:t>
            </a:r>
            <a:r>
              <a:rPr lang="en-US" dirty="0" err="1" smtClean="0"/>
              <a:t>Sharc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FPGA: Spartan,Virtex,Cyclone</a:t>
            </a:r>
            <a:br>
              <a:rPr lang="en-US" dirty="0" smtClean="0"/>
            </a:br>
            <a:r>
              <a:rPr lang="en-US" dirty="0" smtClean="0"/>
              <a:t>Image Processing Algorithms: Image/Scene Recognition, Machine Learning, Computer Vision, Deep Learning, Pattern Recognition, Object Classification ,Image Retrieval, Image enhancement and </a:t>
            </a:r>
            <a:r>
              <a:rPr lang="en-US" dirty="0" err="1" smtClean="0"/>
              <a:t>denoising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Neural Networks : SVM,RBF,BPN</a:t>
            </a:r>
            <a:br>
              <a:rPr lang="en-US" dirty="0" smtClean="0"/>
            </a:br>
            <a:r>
              <a:rPr lang="en-US" dirty="0" smtClean="0"/>
              <a:t>Cryptography :RSA,DES,3DES,Ellipti </a:t>
            </a:r>
            <a:r>
              <a:rPr lang="en-US" dirty="0" err="1" smtClean="0"/>
              <a:t>curve,Blowfish,Diffe</a:t>
            </a:r>
            <a:r>
              <a:rPr lang="en-US" dirty="0" smtClean="0"/>
              <a:t> Hellman</a:t>
            </a:r>
            <a:br>
              <a:rPr lang="en-US" dirty="0" smtClean="0"/>
            </a:br>
            <a:r>
              <a:rPr lang="en-US" dirty="0" smtClean="0"/>
              <a:t>Compilers: </a:t>
            </a:r>
            <a:r>
              <a:rPr lang="en-US" dirty="0" err="1" smtClean="0"/>
              <a:t>Keil,Visual</a:t>
            </a:r>
            <a:r>
              <a:rPr lang="en-US" dirty="0" smtClean="0"/>
              <a:t> DSP++,CCS, Xilinx Platform </a:t>
            </a:r>
            <a:r>
              <a:rPr lang="en-US" dirty="0" err="1" smtClean="0"/>
              <a:t>studio,ISE</a:t>
            </a:r>
            <a:r>
              <a:rPr lang="en-US" dirty="0" smtClean="0"/>
              <a:t>, Matlab, Open CV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324600" y="4629150"/>
            <a:ext cx="22653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 smtClean="0"/>
              <a:t>www.pantechsolutions.net</a:t>
            </a:r>
          </a:p>
        </p:txBody>
      </p:sp>
    </p:spTree>
    <p:extLst>
      <p:ext uri="{BB962C8B-B14F-4D97-AF65-F5344CB8AC3E}">
        <p14:creationId xmlns:p14="http://schemas.microsoft.com/office/powerpoint/2010/main" val="81647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892" y="0"/>
            <a:ext cx="7723500" cy="4812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Announcement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06" y="636850"/>
            <a:ext cx="8774984" cy="3454500"/>
          </a:xfrm>
        </p:spPr>
        <p:txBody>
          <a:bodyPr/>
          <a:lstStyle/>
          <a:p>
            <a:r>
              <a:rPr lang="en-US" sz="2400" b="1" dirty="0" smtClean="0">
                <a:solidFill>
                  <a:srgbClr val="002060"/>
                </a:solidFill>
              </a:rPr>
              <a:t>Attendance Link at 9 pm</a:t>
            </a:r>
          </a:p>
          <a:p>
            <a:r>
              <a:rPr lang="en-US" sz="2400" b="1" dirty="0" smtClean="0">
                <a:solidFill>
                  <a:srgbClr val="002060"/>
                </a:solidFill>
              </a:rPr>
              <a:t>Minimum attendance required for an E-Certificate is 27 Days. Attendance link will be valid for 1 hrs. after the event.</a:t>
            </a:r>
          </a:p>
          <a:p>
            <a:r>
              <a:rPr lang="en-US" sz="2400" b="1" dirty="0" smtClean="0">
                <a:solidFill>
                  <a:srgbClr val="002060"/>
                </a:solidFill>
              </a:rPr>
              <a:t>For Internship Candidates no attendance required ,it will be accessed from the LMS Portal. (learn.pantechsolutions.net)</a:t>
            </a:r>
          </a:p>
          <a:p>
            <a:r>
              <a:rPr lang="en-US" sz="2400" b="1" u="sng" dirty="0" smtClean="0">
                <a:solidFill>
                  <a:srgbClr val="FF0000"/>
                </a:solidFill>
              </a:rPr>
              <a:t>Recorded Video Streaming for LAB classes</a:t>
            </a:r>
            <a:r>
              <a:rPr lang="en-US" sz="2400" b="1" dirty="0" smtClean="0">
                <a:solidFill>
                  <a:srgbClr val="FF0000"/>
                </a:solidFill>
              </a:rPr>
              <a:t> </a:t>
            </a:r>
            <a:r>
              <a:rPr lang="en-US" sz="2400" b="1" dirty="0" smtClean="0">
                <a:solidFill>
                  <a:srgbClr val="002060"/>
                </a:solidFill>
              </a:rPr>
              <a:t>to improve Learning Experience</a:t>
            </a:r>
          </a:p>
          <a:p>
            <a:pPr marL="139700" indent="0">
              <a:buNone/>
            </a:pPr>
            <a:endParaRPr lang="en-US" sz="2400" b="1" dirty="0" smtClean="0">
              <a:solidFill>
                <a:srgbClr val="002060"/>
              </a:solidFill>
            </a:endParaRPr>
          </a:p>
          <a:p>
            <a:r>
              <a:rPr lang="en-US" sz="2400" b="1" dirty="0" smtClean="0">
                <a:solidFill>
                  <a:srgbClr val="002060"/>
                </a:solidFill>
              </a:rPr>
              <a:t>8051 – 5 Days workshop –use the same attendance form</a:t>
            </a:r>
          </a:p>
          <a:p>
            <a:pPr marL="139700" indent="0">
              <a:buNone/>
            </a:pPr>
            <a:r>
              <a:rPr lang="en-US" sz="2400" dirty="0" smtClean="0">
                <a:solidFill>
                  <a:srgbClr val="002060"/>
                </a:solidFill>
              </a:rPr>
              <a:t>    support.pantechsolutions.net</a:t>
            </a:r>
            <a:endParaRPr lang="en-IN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48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323" y="-145819"/>
            <a:ext cx="7704000" cy="572700"/>
          </a:xfrm>
        </p:spPr>
        <p:txBody>
          <a:bodyPr/>
          <a:lstStyle/>
          <a:p>
            <a:r>
              <a:rPr lang="en-US" dirty="0" smtClean="0"/>
              <a:t>What you get on 30 Days Internship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76" y="724342"/>
            <a:ext cx="6698664" cy="414548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988" y="2401088"/>
            <a:ext cx="5296639" cy="235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5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209" y="-45362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Mindset Lesson for the Day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522" y="858332"/>
            <a:ext cx="8520600" cy="1272071"/>
          </a:xfrm>
        </p:spPr>
        <p:txBody>
          <a:bodyPr/>
          <a:lstStyle/>
          <a:p>
            <a:pPr marL="139700" indent="0">
              <a:buNone/>
            </a:pPr>
            <a:r>
              <a:rPr lang="en-US" sz="2800" b="1" dirty="0">
                <a:solidFill>
                  <a:schemeClr val="tx1"/>
                </a:solidFill>
              </a:rPr>
              <a:t>You Cannot Manage Time. You Can Only Manage Yourself </a:t>
            </a:r>
            <a:r>
              <a:rPr lang="en-US" sz="2800" b="1" dirty="0" smtClean="0">
                <a:solidFill>
                  <a:schemeClr val="tx1"/>
                </a:solidFill>
              </a:rPr>
              <a:t>.</a:t>
            </a:r>
          </a:p>
          <a:p>
            <a:pPr marL="139700" indent="0">
              <a:buNone/>
            </a:pPr>
            <a:endParaRPr lang="en-US" sz="2800" b="1" dirty="0"/>
          </a:p>
          <a:p>
            <a:pPr marL="139700" indent="0">
              <a:buNone/>
            </a:pPr>
            <a:r>
              <a:rPr lang="en-US" sz="2800" b="1" dirty="0" smtClean="0"/>
              <a:t>Focus is the most Valuable asset not the time.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77434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Embedded </a:t>
            </a:r>
            <a:r>
              <a:rPr lang="en-US" dirty="0" err="1" smtClean="0">
                <a:solidFill>
                  <a:srgbClr val="FF0000"/>
                </a:solidFill>
              </a:rPr>
              <a:t>Sytem</a:t>
            </a:r>
            <a:r>
              <a:rPr lang="en-US" dirty="0" smtClean="0">
                <a:solidFill>
                  <a:srgbClr val="FF0000"/>
                </a:solidFill>
              </a:rPr>
              <a:t> Design using Cortex M4-LPC4088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4485" y="1277216"/>
            <a:ext cx="5665901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93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191" y="0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LPC4088 BLOCK DIAGRAM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131" y="572700"/>
            <a:ext cx="5148305" cy="451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81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hematics Subject for Middle School - 6th Grade: Algebra by Slidesgo">
  <a:themeElements>
    <a:clrScheme name="Simple Light">
      <a:dk1>
        <a:srgbClr val="191919"/>
      </a:dk1>
      <a:lt1>
        <a:srgbClr val="07246E"/>
      </a:lt1>
      <a:dk2>
        <a:srgbClr val="0F327F"/>
      </a:dk2>
      <a:lt2>
        <a:srgbClr val="FF3141"/>
      </a:lt2>
      <a:accent1>
        <a:srgbClr val="FFB400"/>
      </a:accent1>
      <a:accent2>
        <a:srgbClr val="00B6FF"/>
      </a:accent2>
      <a:accent3>
        <a:srgbClr val="EDEDED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5964</TotalTime>
  <Words>544</Words>
  <Application>Microsoft Office PowerPoint</Application>
  <PresentationFormat>On-screen Show (16:9)</PresentationFormat>
  <Paragraphs>152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Karla Regular</vt:lpstr>
      <vt:lpstr>Montserrat</vt:lpstr>
      <vt:lpstr>Fire sans extra</vt:lpstr>
      <vt:lpstr>Wingdings</vt:lpstr>
      <vt:lpstr>Nunito</vt:lpstr>
      <vt:lpstr>Roboto</vt:lpstr>
      <vt:lpstr>Mathematics Subject for Middle School - 6th Grade: Algebra by Slidesgo</vt:lpstr>
      <vt:lpstr>Interfacing UART  with LPC4088</vt:lpstr>
      <vt:lpstr>PowerPoint Presentation</vt:lpstr>
      <vt:lpstr>About Pantech</vt:lpstr>
      <vt:lpstr>    About me</vt:lpstr>
      <vt:lpstr>Announcement</vt:lpstr>
      <vt:lpstr>What you get on 30 Days Internship</vt:lpstr>
      <vt:lpstr>Mindset Lesson for the Day</vt:lpstr>
      <vt:lpstr>Embedded Sytem Design using Cortex M4-LPC4088</vt:lpstr>
      <vt:lpstr>LPC4088 BLOCK DIAGRAM</vt:lpstr>
      <vt:lpstr>LPC4088 </vt:lpstr>
      <vt:lpstr>FT232  Interface and ISP Programming</vt:lpstr>
      <vt:lpstr>RS232 Interface</vt:lpstr>
      <vt:lpstr>WHAT IS UART</vt:lpstr>
      <vt:lpstr>Asynchronous Vs Synchronous</vt:lpstr>
      <vt:lpstr>UART</vt:lpstr>
      <vt:lpstr>UART PARAMETERS</vt:lpstr>
      <vt:lpstr>UART DATA STREAM EXAMPLE</vt:lpstr>
      <vt:lpstr>Step 1- Enable power to UART0 –page 30</vt:lpstr>
      <vt:lpstr>Step 2-2. Configure pins P0.2 and P0.3 as UART0 TX and RX –Page 99</vt:lpstr>
      <vt:lpstr>STEP 3  -UART BAUD RATE CALCULATION</vt:lpstr>
      <vt:lpstr>STEP 4  -SELECT CLOCK SOURCE –PG 492-495</vt:lpstr>
      <vt:lpstr>LSR</vt:lpstr>
      <vt:lpstr>Header File and Declaration</vt:lpstr>
      <vt:lpstr>Uart Initialization</vt:lpstr>
      <vt:lpstr>Receive a character </vt:lpstr>
      <vt:lpstr>Transmit a character  </vt:lpstr>
      <vt:lpstr>Transmit a string 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SYSTEM DESIGN &amp; IoT</dc:title>
  <dc:creator>jeeva rajan</dc:creator>
  <cp:lastModifiedBy>PANTECH</cp:lastModifiedBy>
  <cp:revision>499</cp:revision>
  <dcterms:modified xsi:type="dcterms:W3CDTF">2021-07-15T13:48:51Z</dcterms:modified>
</cp:coreProperties>
</file>